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6858000" cx="12192000"/>
  <p:notesSz cx="6858000" cy="9144000"/>
  <p:embeddedFontLst>
    <p:embeddedFont>
      <p:font typeface="Helvetica Neue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iyd8any+cEseK1A61IHKZg6BG2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HelveticaNeue-bold.fntdata"/><Relationship Id="rId25" Type="http://schemas.openxmlformats.org/officeDocument/2006/relationships/font" Target="fonts/HelveticaNeue-regular.fntdata"/><Relationship Id="rId28" Type="http://schemas.openxmlformats.org/officeDocument/2006/relationships/font" Target="fonts/HelveticaNeue-boldItalic.fntdata"/><Relationship Id="rId27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These are the course objectives for the Level 2 Instructor Course. Hide this slide when conducting a Level 1 course.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hide a slide, right click on the thumbnail of this slide in the left pane and click “Hide”</a:t>
            </a:r>
            <a:endParaRPr/>
          </a:p>
        </p:txBody>
      </p:sp>
      <p:sp>
        <p:nvSpPr>
          <p:cNvPr id="165" name="Google Shape;16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These are the course objectives for the Level 2 Instructor Course. Hide this slide when conducting a Level 1 course.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hide a slide, right click on the thumbnail of this slide in the left pane and click “Hide”</a:t>
            </a:r>
            <a:endParaRPr/>
          </a:p>
        </p:txBody>
      </p:sp>
      <p:sp>
        <p:nvSpPr>
          <p:cNvPr id="172" name="Google Shape;172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These are the course objectives for the Level 2 Instructor Course. Hide this slide when conducting a Level 1 course.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hide a slide, right click on the thumbnail of this slide in the left pane and click “Hide”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These are the course objectives for the Level 2 Instructor Course. Hide this slide when conducting a Level 1 course.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hide a slide, right click on the thumbnail of this slide in the left pane and click “Hide”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These are the course objectives for the Level 1 Instructor Course. Hide this slide when conducting a Level 2 course.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hide a slide, right click on the thumbnail of this slide in the left pane and click “Hide”</a:t>
            </a:r>
            <a:endParaRPr/>
          </a:p>
        </p:txBody>
      </p:sp>
      <p:sp>
        <p:nvSpPr>
          <p:cNvPr id="193" name="Google Shape;193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Keep it brief</a:t>
            </a:r>
            <a:endParaRPr/>
          </a:p>
        </p:txBody>
      </p:sp>
      <p:sp>
        <p:nvSpPr>
          <p:cNvPr id="122" name="Google Shape;12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These are suggestions. Please modify this slide for the location of your course</a:t>
            </a:r>
            <a:endParaRPr/>
          </a:p>
        </p:txBody>
      </p:sp>
      <p:sp>
        <p:nvSpPr>
          <p:cNvPr id="143" name="Google Shape;14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Please modify this slide for the location of your course</a:t>
            </a:r>
            <a:endParaRPr/>
          </a:p>
        </p:txBody>
      </p:sp>
      <p:sp>
        <p:nvSpPr>
          <p:cNvPr id="151" name="Google Shape;15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Input your course schedule and itinerary on this slide.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Presenter should familiarize participants with the itinerary and presentation locations </a:t>
            </a:r>
            <a:endParaRPr/>
          </a:p>
        </p:txBody>
      </p:sp>
      <p:sp>
        <p:nvSpPr>
          <p:cNvPr id="158" name="Google Shape;15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/>
          <p:nvPr>
            <p:ph type="ctrTitle"/>
          </p:nvPr>
        </p:nvSpPr>
        <p:spPr>
          <a:xfrm>
            <a:off x="1524000" y="3717985"/>
            <a:ext cx="9144000" cy="102654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" type="subTitle"/>
          </p:nvPr>
        </p:nvSpPr>
        <p:spPr>
          <a:xfrm>
            <a:off x="1524000" y="4839418"/>
            <a:ext cx="9144000" cy="4183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Image" id="23" name="Google Shape;23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09637" y="565560"/>
            <a:ext cx="3172726" cy="318688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22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>
  <p:cSld name="Title and Vertical 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31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" id="96" name="Google Shape;96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3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Image" id="31" name="Google Shape;31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3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24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" id="40" name="Google Shape;40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4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25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" name="Google Shape;57;p26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" id="58" name="Google Shape;58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6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4" name="Google Shape;64;p27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" id="65" name="Google Shape;65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28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Image" id="72" name="Google Shape;72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177" y="462044"/>
            <a:ext cx="974222" cy="978568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8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7" name="Google Shape;77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8" name="Google Shape;78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29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6" name="Google Shape;8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30"/>
          <p:cNvSpPr/>
          <p:nvPr/>
        </p:nvSpPr>
        <p:spPr>
          <a:xfrm>
            <a:off x="12698" y="12700"/>
            <a:ext cx="12166604" cy="302816"/>
          </a:xfrm>
          <a:prstGeom prst="rect">
            <a:avLst/>
          </a:prstGeom>
          <a:solidFill>
            <a:srgbClr val="006633"/>
          </a:solidFill>
          <a:ln cap="flat" cmpd="sng" w="9525">
            <a:solidFill>
              <a:srgbClr val="0066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4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icture 8" id="10" name="Google Shape;10;p2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0104"/>
            <a:ext cx="12192000" cy="6837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577839"/>
            <a:ext cx="12192000" cy="128016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"/>
          <p:cNvSpPr txBox="1"/>
          <p:nvPr/>
        </p:nvSpPr>
        <p:spPr>
          <a:xfrm>
            <a:off x="533400" y="3997325"/>
            <a:ext cx="11125200" cy="14081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54" u="none" cap="none" strike="noStrike">
                <a:solidFill>
                  <a:srgbClr val="20381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Scouting America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54" u="none" cap="none" strike="noStrike">
                <a:solidFill>
                  <a:srgbClr val="20381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Leave No Trace Instructor Course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Course Objectives</a:t>
            </a:r>
            <a:endParaRPr/>
          </a:p>
        </p:txBody>
      </p:sp>
      <p:sp>
        <p:nvSpPr>
          <p:cNvPr id="168" name="Google Shape;168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None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Leave No Trace Level 2 Instructor candidate (the student) will be able to accomplish the following objectives in three basic areas: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Role of the Level 2 Instructor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and Practice of Leave No Trace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and Practice of Teaching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20955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Course Objectives</a:t>
            </a:r>
            <a:endParaRPr/>
          </a:p>
        </p:txBody>
      </p:sp>
      <p:sp>
        <p:nvSpPr>
          <p:cNvPr id="175" name="Google Shape;175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None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Role of the Instructor Level 2 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Describe the role of a Leave No Trace Instructor Level 2.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history, goals, and objectives of the Leave No Trace program.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Recognize recreation impacts and the means to minimize those impacts.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t/>
            </a:r>
            <a:endParaRPr sz="33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2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Course Objectives</a:t>
            </a:r>
            <a:endParaRPr/>
          </a:p>
        </p:txBody>
      </p:sp>
      <p:sp>
        <p:nvSpPr>
          <p:cNvPr id="182" name="Google Shape;182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None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and Practice of Leave No Trace: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Leave No Trace Seven Principles in relation to the local environment.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Leave No Trace Seven Principles for other environments.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Practice the Leave No Trace Seven Principles. 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ethics of Leave No Trace.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role of research and evaluation in Leave No Trace.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situations when firm rules vs. flexible rules are more appropriate.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Course Objectives</a:t>
            </a:r>
            <a:endParaRPr/>
          </a:p>
        </p:txBody>
      </p:sp>
      <p:sp>
        <p:nvSpPr>
          <p:cNvPr id="189" name="Google Shape;18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ct val="100000"/>
              <a:buNone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and Practice of Teaching: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three basic learning styles – visual, auditory, kinesthetic-and ways in which teaching methods and techniques can reach all styles.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and prepare a class for a target audience.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management of a class.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Prepare a lesson plan and present a short lesson.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Prepare a lesson plan and present a long lesson.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Evaluate other students on their presentations.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how to set up and facilitate a Level 1 Instructor Course.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ct val="100000"/>
              <a:buFont typeface="Calibri"/>
              <a:buAutoNum type="arabicPeriod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Prepare a Leave No Trace Action Plan.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1 Course Objectives</a:t>
            </a:r>
            <a:endParaRPr/>
          </a:p>
        </p:txBody>
      </p:sp>
      <p:sp>
        <p:nvSpPr>
          <p:cNvPr id="196" name="Google Shape;196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None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Leave No Trace Level 1 Instructor candidate (the student) will be able to accomplish the following objectives in three basic areas: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Describe the role of a Leave No Trace Level 1 Instructor.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Discuss the history, goals, and objectives of the Leave No Trace program.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Recognize recreation impacts and the means to minimize those impacts.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000"/>
              <a:buFont typeface="Helvetica Neue"/>
              <a:buNone/>
            </a:pPr>
            <a:r>
              <a:rPr b="1" lang="en-US" sz="40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Participant Intros, Goals and Objectives</a:t>
            </a:r>
            <a:endParaRPr/>
          </a:p>
        </p:txBody>
      </p:sp>
      <p:sp>
        <p:nvSpPr>
          <p:cNvPr id="202" name="Google Shape;202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3600"/>
              <a:buNone/>
            </a:pPr>
            <a:r>
              <a:rPr lang="en-US" sz="36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Name, Role in Scouting,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3600"/>
              <a:buNone/>
            </a:pPr>
            <a:r>
              <a:rPr lang="en-US" sz="36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are you here, and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3600"/>
              <a:buNone/>
            </a:pPr>
            <a:r>
              <a:rPr lang="en-US" sz="36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do you want to get from this course?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"/>
          <p:cNvSpPr txBox="1"/>
          <p:nvPr>
            <p:ph idx="1" type="body"/>
          </p:nvPr>
        </p:nvSpPr>
        <p:spPr>
          <a:xfrm>
            <a:off x="6210300" y="1714500"/>
            <a:ext cx="46863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US" sz="1800"/>
              <a:t>Level 2 Instructor Course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To provide safe, consistent quality training for all participants.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To provide an easily implemented training structure that encourages training efforts.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To prepare the participants to be the best possible teachers of Leave No Trace.</a:t>
            </a:r>
            <a:endParaRPr/>
          </a:p>
        </p:txBody>
      </p:sp>
      <p:sp>
        <p:nvSpPr>
          <p:cNvPr id="208" name="Google Shape;208;p16"/>
          <p:cNvSpPr txBox="1"/>
          <p:nvPr/>
        </p:nvSpPr>
        <p:spPr>
          <a:xfrm>
            <a:off x="1295400" y="1714500"/>
            <a:ext cx="4686300" cy="3886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Level 1 Instructor Course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To provide safe, consistent quality training for all participants.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To provide an easily implemented training structure that encourages training efforts.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To provide a rationale for the principles of Leave No Trace so that they can be appropriately applied to a variety of environments.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To prepare the participants to practice the principles of Leave No Trace and to train others in the Leave No Trace principles.</a:t>
            </a:r>
            <a:endParaRPr/>
          </a:p>
          <a:p>
            <a:pPr indent="0" lvl="1" marL="457200" marR="0" rtl="0" algn="l">
              <a:spcBef>
                <a:spcPts val="90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5A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6"/>
          <p:cNvSpPr txBox="1"/>
          <p:nvPr/>
        </p:nvSpPr>
        <p:spPr>
          <a:xfrm>
            <a:off x="1295400" y="365125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Font typeface="Helvetica Neue"/>
              <a:buNone/>
            </a:pPr>
            <a:r>
              <a:rPr b="1" i="0" lang="en-US" sz="2800" u="none" cap="none" strike="noStrike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Instructor and Level 1 Instructor Course Goals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"/>
          <p:cNvSpPr txBox="1"/>
          <p:nvPr>
            <p:ph idx="1" type="body"/>
          </p:nvPr>
        </p:nvSpPr>
        <p:spPr>
          <a:xfrm>
            <a:off x="6210304" y="1714500"/>
            <a:ext cx="4686296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US" sz="1800"/>
              <a:t>Level 2 Instructor Course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600"/>
              <a:t>A Leave No Trace </a:t>
            </a:r>
            <a:r>
              <a:rPr lang="en-US" sz="1600">
                <a:solidFill>
                  <a:srgbClr val="C55A11"/>
                </a:solidFill>
              </a:rPr>
              <a:t>Level 2 Instructor </a:t>
            </a:r>
            <a:r>
              <a:rPr lang="en-US" sz="1600"/>
              <a:t>candidate (the student) will be able to accomplish the following objectives in three basic areas: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US" sz="1600"/>
              <a:t>Role of the </a:t>
            </a:r>
            <a:r>
              <a:rPr b="1" lang="en-US" sz="1600">
                <a:solidFill>
                  <a:srgbClr val="C55A11"/>
                </a:solidFill>
              </a:rPr>
              <a:t>Level 2 Instructor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Describe the role of a Leave No Trace </a:t>
            </a:r>
            <a:r>
              <a:rPr lang="en-US" sz="1600">
                <a:solidFill>
                  <a:srgbClr val="C55A11"/>
                </a:solidFill>
              </a:rPr>
              <a:t>Level 2 Instructor</a:t>
            </a:r>
            <a:r>
              <a:rPr lang="en-US" sz="1600"/>
              <a:t>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history, goals and objectives of the Leave No Trace program.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Recognize recreation impacts and the means to minimize those impacts.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/>
          </a:p>
        </p:txBody>
      </p:sp>
      <p:sp>
        <p:nvSpPr>
          <p:cNvPr id="215" name="Google Shape;215;p17"/>
          <p:cNvSpPr txBox="1"/>
          <p:nvPr/>
        </p:nvSpPr>
        <p:spPr>
          <a:xfrm>
            <a:off x="1295400" y="1714501"/>
            <a:ext cx="46863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Level 1 Instructor Course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A Leave No Trace </a:t>
            </a:r>
            <a:r>
              <a:rPr b="0" i="0" lang="en-US" sz="16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Level 1 Instructor</a:t>
            </a: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 candidate (the student) will be able to accomplish the following objectives in three basic areas: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Role of the </a:t>
            </a:r>
            <a:r>
              <a:rPr b="1" i="0" lang="en-US" sz="16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Level 1 Instructor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Describe the role of a Leave No Trace </a:t>
            </a:r>
            <a:r>
              <a:rPr b="0" i="0" lang="en-US" sz="16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Level 1 Instructor</a:t>
            </a: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history, goals and objectives of the Leave No Trace program.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Recognize recreation impacts and the means to minimize those impacts.</a:t>
            </a:r>
            <a:endParaRPr/>
          </a:p>
          <a:p>
            <a:pPr indent="0" lvl="1" marL="457200" marR="0" rtl="0" algn="l">
              <a:spcBef>
                <a:spcPts val="90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5A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7"/>
          <p:cNvSpPr txBox="1"/>
          <p:nvPr/>
        </p:nvSpPr>
        <p:spPr>
          <a:xfrm>
            <a:off x="129540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Font typeface="Helvetica Neue"/>
              <a:buNone/>
            </a:pPr>
            <a:r>
              <a:rPr b="1" i="0" lang="en-US" sz="2800" u="none" cap="none" strike="noStrike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Instructor and Level 1 Instructor Course Objectives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>
            <p:ph idx="1" type="body"/>
          </p:nvPr>
        </p:nvSpPr>
        <p:spPr>
          <a:xfrm>
            <a:off x="6324600" y="1714500"/>
            <a:ext cx="4686300" cy="5027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US" sz="1800"/>
              <a:t>Level 2 Instructor Course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US" sz="1600"/>
              <a:t>Principles &amp; Practice of Leave No Trace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seven principles of Leave No Trace in relation to the local environment.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seven principles of Leave No Trace for other environments.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Practice the seven principles of Leave No Trace.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ethics of Leave No Trace.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role of research </a:t>
            </a:r>
            <a:r>
              <a:rPr lang="en-US" sz="1600">
                <a:solidFill>
                  <a:srgbClr val="C55A11"/>
                </a:solidFill>
              </a:rPr>
              <a:t>and evaluation </a:t>
            </a:r>
            <a:r>
              <a:rPr lang="en-US" sz="1600"/>
              <a:t>in Leave No Trace.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Discuss situations where firm rules vs. flexible rules are more appropriate.</a:t>
            </a:r>
            <a:endParaRPr/>
          </a:p>
        </p:txBody>
      </p:sp>
      <p:sp>
        <p:nvSpPr>
          <p:cNvPr id="222" name="Google Shape;222;p18"/>
          <p:cNvSpPr txBox="1"/>
          <p:nvPr/>
        </p:nvSpPr>
        <p:spPr>
          <a:xfrm>
            <a:off x="1295400" y="1714500"/>
            <a:ext cx="4686300" cy="5035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Level 1 Instructor Course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Principles &amp; Practice of Leave No Trace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seven principles of Leave No Trace in relation to the local environment.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seven principles of Leave No Trace for other environments.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Practice the seven principles of Leave No Trace.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ethics of Leave No Trace.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role of research in Leave No Trace.</a:t>
            </a:r>
            <a:endParaRPr/>
          </a:p>
          <a:p>
            <a:pPr indent="0" lvl="1" marL="457200" marR="0" rtl="0" algn="l">
              <a:spcBef>
                <a:spcPts val="90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5A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8"/>
          <p:cNvSpPr txBox="1"/>
          <p:nvPr/>
        </p:nvSpPr>
        <p:spPr>
          <a:xfrm>
            <a:off x="129540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Font typeface="Helvetica Neue"/>
              <a:buNone/>
            </a:pPr>
            <a:r>
              <a:rPr b="1" i="0" lang="en-US" sz="2800" u="none" cap="none" strike="noStrike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Instructor and Level 1 Instructor Course Objectives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9"/>
          <p:cNvSpPr txBox="1"/>
          <p:nvPr>
            <p:ph idx="1" type="body"/>
          </p:nvPr>
        </p:nvSpPr>
        <p:spPr>
          <a:xfrm>
            <a:off x="6224338" y="1738312"/>
            <a:ext cx="4900862" cy="5027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US" sz="1800"/>
              <a:t>Level 2 Instructor Course</a:t>
            </a:r>
            <a:endParaRPr/>
          </a:p>
          <a:p>
            <a:pPr indent="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en-US" sz="1600"/>
              <a:t>Principles &amp; Practice of Teaching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three basic learning styles – visual, auditory, kinesthetic – and ways in which teaching methods and techniques can reach all styles.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Define and prepare a class for a target audience.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Discuss the management of a class.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Prepare a lesson plan for and present a short (5 min) lesson.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lang="en-US" sz="1600"/>
              <a:t>Prepare a lesson plan for and present a long (15 -20 min) lesson.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Evaluate other students on their presentations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Discuss how to set up a Level 1 Instructor Course.</a:t>
            </a:r>
            <a:endParaRPr/>
          </a:p>
          <a:p>
            <a:pPr indent="-228600" lvl="1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55A11"/>
              </a:buClr>
              <a:buSzPts val="1600"/>
              <a:buFont typeface="Calibri"/>
              <a:buAutoNum type="arabicPeriod"/>
            </a:pPr>
            <a:r>
              <a:rPr lang="en-US" sz="1600">
                <a:solidFill>
                  <a:srgbClr val="C55A11"/>
                </a:solidFill>
              </a:rPr>
              <a:t>Prepare a Leave No Trace Action Plans.</a:t>
            </a:r>
            <a:endParaRPr/>
          </a:p>
          <a:p>
            <a:pPr indent="10160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sz="1600">
              <a:solidFill>
                <a:srgbClr val="C55A11"/>
              </a:solidFill>
            </a:endParaRPr>
          </a:p>
          <a:p>
            <a:pPr indent="101600" lvl="1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sz="1600"/>
          </a:p>
        </p:txBody>
      </p:sp>
      <p:sp>
        <p:nvSpPr>
          <p:cNvPr id="229" name="Google Shape;229;p19"/>
          <p:cNvSpPr txBox="1"/>
          <p:nvPr/>
        </p:nvSpPr>
        <p:spPr>
          <a:xfrm>
            <a:off x="1295399" y="1738312"/>
            <a:ext cx="4672264" cy="5027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Level 1 Instructor Course</a:t>
            </a:r>
            <a:endParaRPr/>
          </a:p>
          <a:p>
            <a:pPr indent="0" lvl="1" marL="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Principles &amp; Practice of Teaching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three basic learning styles – visual, auditory, kinesthetic – and ways in which teaching methods and techniques can reach all styles.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Define and prepare a class for a target audience.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Discuss the management of a class.</a:t>
            </a:r>
            <a:endParaRPr/>
          </a:p>
          <a:p>
            <a:pPr indent="-228600" lvl="1" marL="228600" marR="0" rtl="0" algn="l">
              <a:spcBef>
                <a:spcPts val="800"/>
              </a:spcBef>
              <a:spcAft>
                <a:spcPts val="0"/>
              </a:spcAft>
              <a:buClr>
                <a:srgbClr val="005AA3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rgbClr val="005AA3"/>
                </a:solidFill>
                <a:latin typeface="Calibri"/>
                <a:ea typeface="Calibri"/>
                <a:cs typeface="Calibri"/>
                <a:sym typeface="Calibri"/>
              </a:rPr>
              <a:t>Prepare a lesson plan for and present a long (15 -20 min) lesson.</a:t>
            </a:r>
            <a:endParaRPr/>
          </a:p>
          <a:p>
            <a:pPr indent="0" lvl="1" marL="457200" marR="0" rtl="0" algn="l">
              <a:spcBef>
                <a:spcPts val="900"/>
              </a:spcBef>
              <a:spcAft>
                <a:spcPts val="0"/>
              </a:spcAft>
              <a:buClr>
                <a:srgbClr val="005AA3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5A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9"/>
          <p:cNvSpPr txBox="1"/>
          <p:nvPr/>
        </p:nvSpPr>
        <p:spPr>
          <a:xfrm>
            <a:off x="129540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Font typeface="Helvetica Neue"/>
              <a:buNone/>
            </a:pPr>
            <a:r>
              <a:rPr b="1" i="0" lang="en-US" sz="2800" u="none" cap="none" strike="noStrike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Level 2 Instructor and Level 1 Instructor Course Objectives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"/>
          <p:cNvSpPr txBox="1"/>
          <p:nvPr/>
        </p:nvSpPr>
        <p:spPr>
          <a:xfrm>
            <a:off x="533400" y="3997325"/>
            <a:ext cx="11125200" cy="14081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554" u="none" cap="none" strike="noStrike">
                <a:solidFill>
                  <a:srgbClr val="20381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Welcome and Introductions</a:t>
            </a:r>
            <a:endParaRPr b="1" i="0" sz="4554" u="none" cap="none" strike="noStrike">
              <a:solidFill>
                <a:srgbClr val="20381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0"/>
          <p:cNvSpPr txBox="1"/>
          <p:nvPr>
            <p:ph idx="1" type="body"/>
          </p:nvPr>
        </p:nvSpPr>
        <p:spPr>
          <a:xfrm>
            <a:off x="887896" y="2057401"/>
            <a:ext cx="10416208" cy="4068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000"/>
              <a:buNone/>
            </a:pPr>
            <a:r>
              <a:rPr lang="en-US" sz="2000">
                <a:solidFill>
                  <a:srgbClr val="385623"/>
                </a:solidFill>
              </a:rPr>
              <a:t>Prepared by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2000"/>
              <a:buNone/>
            </a:pPr>
            <a:r>
              <a:rPr lang="en-US" sz="2000">
                <a:solidFill>
                  <a:srgbClr val="385623"/>
                </a:solidFill>
              </a:rPr>
              <a:t>Joshua Lamothe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2000"/>
              <a:buNone/>
            </a:pPr>
            <a:r>
              <a:rPr lang="en-US" sz="2000">
                <a:solidFill>
                  <a:srgbClr val="385623"/>
                </a:solidFill>
              </a:rPr>
              <a:t>Revised: April 2025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solidFill>
                <a:srgbClr val="38562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solidFill>
                <a:srgbClr val="38562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solidFill>
                <a:srgbClr val="385623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>
              <a:solidFill>
                <a:srgbClr val="38562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1600"/>
              <a:buNone/>
            </a:pPr>
            <a:r>
              <a:rPr lang="en-US" sz="1600">
                <a:solidFill>
                  <a:srgbClr val="385623"/>
                </a:solidFill>
              </a:rPr>
              <a:t>Sources: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1600"/>
              <a:buNone/>
            </a:pPr>
            <a:r>
              <a:rPr lang="en-US" sz="1600">
                <a:solidFill>
                  <a:srgbClr val="385623"/>
                </a:solidFill>
              </a:rPr>
              <a:t>Leave No Trace Level 2 Instructor Handbook (currently, Master Educator Handbook, 2015)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85623"/>
              </a:buClr>
              <a:buSzPts val="1600"/>
              <a:buNone/>
            </a:pPr>
            <a:r>
              <a:rPr lang="en-US" sz="1600">
                <a:solidFill>
                  <a:srgbClr val="385623"/>
                </a:solidFill>
              </a:rPr>
              <a:t>Scouting America Leave No Trace Instructor Supplement (Oct 2024)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8562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38562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Paperwork</a:t>
            </a:r>
            <a:endParaRPr/>
          </a:p>
        </p:txBody>
      </p:sp>
      <p:sp>
        <p:nvSpPr>
          <p:cNvPr id="118" name="Google Shape;118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Roster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Release Waiver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Annual Health and Medical Record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Introductions</a:t>
            </a:r>
            <a:endParaRPr/>
          </a:p>
        </p:txBody>
      </p:sp>
      <p:sp>
        <p:nvSpPr>
          <p:cNvPr id="125" name="Google Shape;12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400"/>
              <a:buNone/>
            </a:pPr>
            <a:r>
              <a:rPr b="1"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Instructors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Instructor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 relevant experience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 sz="2400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Instructor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 relevant experience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Orientation</a:t>
            </a:r>
            <a:endParaRPr/>
          </a:p>
        </p:txBody>
      </p:sp>
      <p:sp>
        <p:nvSpPr>
          <p:cNvPr id="132" name="Google Shape;132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Bathrooms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Fire extinguishers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Landline phone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Cell phone coverage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aid kit &amp; AED locations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Hazards/Emergency Procedures</a:t>
            </a:r>
            <a:endParaRPr/>
          </a:p>
        </p:txBody>
      </p:sp>
      <p:sp>
        <p:nvSpPr>
          <p:cNvPr id="139" name="Google Shape;13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Evacuation Routes &amp; Meeting Locations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Inclement &amp; Extreme Weather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Shelter in Place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Violent Intruder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Plan/Accountability 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Radio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1295400" y="365125"/>
            <a:ext cx="10058399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Hazards/Emergency Procedures</a:t>
            </a:r>
            <a:endParaRPr/>
          </a:p>
        </p:txBody>
      </p:sp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Location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Elevation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Drought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Weather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Exposure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Precipitation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Severe Weather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7" name="Google Shape;147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Wildlife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Insects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Snakes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Small/Large Mammals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Health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Illness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Skills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Overview</a:t>
            </a:r>
            <a:endParaRPr/>
          </a:p>
        </p:txBody>
      </p:sp>
      <p:sp>
        <p:nvSpPr>
          <p:cNvPr id="154" name="Google Shape;154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Days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Classroom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 Field experience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Participant Presentation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 minutes 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0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Prepared lesson plan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0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 feedback/critique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4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minute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"/>
          <p:cNvSpPr txBox="1"/>
          <p:nvPr>
            <p:ph type="title"/>
          </p:nvPr>
        </p:nvSpPr>
        <p:spPr>
          <a:xfrm>
            <a:off x="1293962" y="365125"/>
            <a:ext cx="1005983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4400"/>
              <a:buFont typeface="Helvetica Neue"/>
              <a:buNone/>
            </a:pPr>
            <a:r>
              <a:rPr b="1"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Schedule</a:t>
            </a:r>
            <a:endParaRPr/>
          </a:p>
        </p:txBody>
      </p:sp>
      <p:sp>
        <p:nvSpPr>
          <p:cNvPr id="161" name="Google Shape;16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1		Location		Activity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2		Location		Activity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3		Location		Activity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4		Location		Activity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85623"/>
              </a:buClr>
              <a:buSzPts val="2800"/>
              <a:buChar char="•"/>
            </a:pPr>
            <a:r>
              <a:rPr lang="en-US">
                <a:solidFill>
                  <a:srgbClr val="38562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5		Location		Activity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38562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2018-03-11T22:14:51Z</dcterms:created>
  <dc:creator>Josh Lamothe</dc:creator>
</cp:coreProperties>
</file>